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3"/>
  </p:notesMasterIdLst>
  <p:sldIdLst>
    <p:sldId id="256" r:id="rId3"/>
    <p:sldId id="507" r:id="rId4"/>
    <p:sldId id="538" r:id="rId5"/>
    <p:sldId id="537" r:id="rId6"/>
    <p:sldId id="539" r:id="rId7"/>
    <p:sldId id="541" r:id="rId8"/>
    <p:sldId id="542" r:id="rId9"/>
    <p:sldId id="543" r:id="rId10"/>
    <p:sldId id="508" r:id="rId11"/>
    <p:sldId id="431" r:id="rId12"/>
    <p:sldId id="523" r:id="rId13"/>
    <p:sldId id="521" r:id="rId14"/>
    <p:sldId id="432" r:id="rId15"/>
    <p:sldId id="445" r:id="rId16"/>
    <p:sldId id="522" r:id="rId17"/>
    <p:sldId id="520" r:id="rId18"/>
    <p:sldId id="510" r:id="rId19"/>
    <p:sldId id="509" r:id="rId20"/>
    <p:sldId id="513" r:id="rId21"/>
    <p:sldId id="514" r:id="rId22"/>
    <p:sldId id="515" r:id="rId23"/>
    <p:sldId id="519" r:id="rId24"/>
    <p:sldId id="511" r:id="rId25"/>
    <p:sldId id="516" r:id="rId26"/>
    <p:sldId id="512" r:id="rId27"/>
    <p:sldId id="517" r:id="rId28"/>
    <p:sldId id="518" r:id="rId29"/>
    <p:sldId id="526" r:id="rId30"/>
    <p:sldId id="395" r:id="rId31"/>
    <p:sldId id="52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99"/>
    <p:restoredTop sz="94716"/>
  </p:normalViewPr>
  <p:slideViewPr>
    <p:cSldViewPr snapToGrid="0" snapToObjects="1">
      <p:cViewPr varScale="1">
        <p:scale>
          <a:sx n="123" d="100"/>
          <a:sy n="123" d="100"/>
        </p:scale>
        <p:origin x="20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B0241-1142-C84C-9EE2-42E44ABD8DA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37FF6-46D6-B849-A6CD-85860317B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0305F-1CC5-D743-8B75-9BFF4558415F}" type="datetime1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C2A9-6253-154B-B733-037751386140}" type="datetime1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E70-01A0-F346-BD96-C71A4405ABF1}" type="datetime1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8CCA7-042D-4344-9F38-A30A24316FF0}" type="datetime1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CAF1B-B7C8-8347-AE4A-EC343217B68C}" type="datetime1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F136D-307A-4941-889F-E9EB8268902E}" type="datetime1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F76C3-E96E-A54F-A122-6303A871D871}" type="datetime1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40392-1101-8A42-BEB5-9592F30E3A91}" type="datetime1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72F20-AC2E-6D46-8A6B-0183BC6D49D1}" type="datetime1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EA4AC-8DBD-3E4B-B61C-36A721F07D61}" type="datetime1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BFB7E-23D3-E748-98B9-B9A8C558BBAC}" type="datetime1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7BDF0-33EE-ED4E-A1A1-446990BE89AC}" type="datetime1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0E0F4-A999-A54E-B545-67F2F70C10FB}" type="datetime1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13E56-4916-404E-AAB2-B4BA03F90FC2}" type="datetime1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13883-51E5-FD4C-BFE2-284CCAA85938}" type="datetime1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32A8C-C50B-B849-A938-8B60F015CF8A}" type="datetime1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FC86-2DCE-084F-ADD8-86F8DD5E1B99}" type="datetime1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B686-0587-F442-BC2B-85E37441C678}" type="datetime1">
              <a:rPr lang="en-US" smtClean="0"/>
              <a:t>8/31/23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B71C4-A8DD-5E42-9033-4B9437130A45}" type="datetime1">
              <a:rPr lang="en-US" smtClean="0"/>
              <a:t>8/31/23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6FEB-57AA-5E42-B42B-29A49C56821B}" type="datetime1">
              <a:rPr lang="en-US" smtClean="0"/>
              <a:t>8/31/23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8F8B-64C0-644D-B977-5D899210463C}" type="datetime1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77087-1FFB-5B45-AE46-3C879ADBCD86}" type="datetime1">
              <a:rPr lang="en-US" smtClean="0"/>
              <a:t>8/31/23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BBF69-BE89-6841-9243-2F9C2E854C58}" type="datetime1">
              <a:rPr lang="en-US" smtClean="0"/>
              <a:t>8/31/23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0A6D047-5534-0641-AA46-5C16F49FBEAF}" type="datetime1">
              <a:rPr lang="en-US" smtClean="0"/>
              <a:t>8/31/23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795-014: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E015E-2E6F-6B40-94AC-A2FDB6C7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780B-4F37-014A-B881-332E6FE53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Fuel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E90B5-3B3E-6D4E-9A88-F35D4AD801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Fuel performance models need to be able to account for numerous inter-related phenomena that affect temperatures, stresses, and failure of the material systems</a:t>
            </a:r>
          </a:p>
          <a:p>
            <a:r>
              <a:rPr lang="en-US" sz="2400" dirty="0"/>
              <a:t>Must be multiphysics, incorporating thermodynamics, chemistry, kinetics, microstructure, mechanics, etc.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32237-2A23-254D-AC64-88F6B1FEDB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Solid fission product swelling</a:t>
            </a:r>
          </a:p>
          <a:p>
            <a:r>
              <a:rPr lang="en-US" sz="2000" dirty="0"/>
              <a:t>Gaseous fission product swelling</a:t>
            </a:r>
          </a:p>
          <a:p>
            <a:r>
              <a:rPr lang="en-US" sz="2000" dirty="0"/>
              <a:t>Densification</a:t>
            </a:r>
          </a:p>
          <a:p>
            <a:r>
              <a:rPr lang="en-US" sz="2000" dirty="0"/>
              <a:t>Thermal conductivity</a:t>
            </a:r>
          </a:p>
          <a:p>
            <a:r>
              <a:rPr lang="en-US" sz="2000" dirty="0"/>
              <a:t>Fission gas release</a:t>
            </a:r>
          </a:p>
          <a:p>
            <a:r>
              <a:rPr lang="en-US" sz="2000" dirty="0"/>
              <a:t>CO production</a:t>
            </a:r>
          </a:p>
          <a:p>
            <a:r>
              <a:rPr lang="en-US" sz="2000" dirty="0"/>
              <a:t>Oxygen transport</a:t>
            </a:r>
          </a:p>
          <a:p>
            <a:r>
              <a:rPr lang="en-US" sz="2000" dirty="0" err="1"/>
              <a:t>PyC</a:t>
            </a:r>
            <a:r>
              <a:rPr lang="en-US" sz="2000" dirty="0"/>
              <a:t> layer dimensional change</a:t>
            </a:r>
          </a:p>
          <a:p>
            <a:r>
              <a:rPr lang="en-US" sz="2000" dirty="0"/>
              <a:t>Kernel migration</a:t>
            </a:r>
          </a:p>
          <a:p>
            <a:r>
              <a:rPr lang="en-US" sz="2000" dirty="0" err="1"/>
              <a:t>SiC</a:t>
            </a:r>
            <a:r>
              <a:rPr lang="en-US" sz="2000" dirty="0"/>
              <a:t> failure</a:t>
            </a:r>
          </a:p>
          <a:p>
            <a:r>
              <a:rPr lang="en-US" sz="2000" dirty="0"/>
              <a:t>Fission product attack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D5651-C604-B749-AE17-A8D94D40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B719-A91C-8A4B-A08A-DC5E0772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Performance Codes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5D6F6-6132-0B44-9370-097CE1EBF8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716847"/>
            <a:ext cx="7018116" cy="51440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5951D-83E5-154F-8498-7422E658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5BB7B-DBDA-6D4F-87A3-B02F2A17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992" y="1775244"/>
            <a:ext cx="2952107" cy="2546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F65EDD-991E-6347-BACF-FC8B93A2D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300" y="4321789"/>
            <a:ext cx="2844800" cy="25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4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1702-9239-3547-8D04-A2E911AC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SiC</a:t>
            </a:r>
            <a:r>
              <a:rPr lang="en-US" dirty="0"/>
              <a:t>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811CC-2C44-EB44-8E77-AF78A5AB7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555129" cy="4157663"/>
          </a:xfrm>
        </p:spPr>
        <p:txBody>
          <a:bodyPr/>
          <a:lstStyle/>
          <a:p>
            <a:r>
              <a:rPr lang="en-US" sz="2400" dirty="0"/>
              <a:t>The dominant 1D failure mechanism for TRISO fuel particles involves pressure vessel failure, where the </a:t>
            </a:r>
            <a:r>
              <a:rPr lang="en-US" sz="2400" dirty="0" err="1"/>
              <a:t>SiC</a:t>
            </a:r>
            <a:r>
              <a:rPr lang="en-US" sz="2400" dirty="0"/>
              <a:t> layer develops a through-thickness crack resulting from a tensile stress that exceeds the fracture strength of the material</a:t>
            </a:r>
          </a:p>
          <a:p>
            <a:r>
              <a:rPr lang="en-US" sz="2400" dirty="0"/>
              <a:t>Modern approaches to pressure vessel failure explicitly calculate separate stresses and through-layer crack probabilities for the </a:t>
            </a:r>
            <a:r>
              <a:rPr lang="en-US" sz="2400" dirty="0" err="1"/>
              <a:t>SiC</a:t>
            </a:r>
            <a:r>
              <a:rPr lang="en-US" sz="2400" dirty="0"/>
              <a:t> layer and each </a:t>
            </a:r>
            <a:r>
              <a:rPr lang="en-US" sz="2400" dirty="0" err="1"/>
              <a:t>PyC</a:t>
            </a:r>
            <a:r>
              <a:rPr lang="en-US" sz="2400" dirty="0"/>
              <a:t> layer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50C5F5-30E2-C542-BE86-D0E81B688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3314" y="3017882"/>
            <a:ext cx="4000500" cy="1892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060A3-A068-EC47-97C2-649D4BE2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7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897-E5C3-3B47-A99D-C6129747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Stresses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BCACA-CE4D-A846-9BF1-2E0659021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7598485" cy="4157663"/>
          </a:xfrm>
        </p:spPr>
        <p:txBody>
          <a:bodyPr/>
          <a:lstStyle/>
          <a:p>
            <a:r>
              <a:rPr lang="en-US" sz="2000" dirty="0"/>
              <a:t>The irradiation causes the kernel to swell and the buffer layer to shrink, thereby modifying the internal void volume available to the fission and reaction gases</a:t>
            </a:r>
          </a:p>
          <a:p>
            <a:r>
              <a:rPr lang="en-US" sz="2000" dirty="0"/>
              <a:t>The porosity of the buffer results in the only force impinging on the three load bearing layers being the gas pressure on this surface</a:t>
            </a:r>
          </a:p>
          <a:p>
            <a:r>
              <a:rPr lang="en-US" sz="2000" dirty="0"/>
              <a:t>If the </a:t>
            </a:r>
            <a:r>
              <a:rPr lang="en-US" sz="2000" dirty="0" err="1"/>
              <a:t>IPyC</a:t>
            </a:r>
            <a:r>
              <a:rPr lang="en-US" sz="2000" dirty="0"/>
              <a:t> and </a:t>
            </a:r>
            <a:r>
              <a:rPr lang="en-US" sz="2000" dirty="0" err="1"/>
              <a:t>OPyC</a:t>
            </a:r>
            <a:r>
              <a:rPr lang="en-US" sz="2000" dirty="0"/>
              <a:t> were absent, the gases produced in the fission process would simply stress the </a:t>
            </a:r>
            <a:r>
              <a:rPr lang="en-US" sz="2000" dirty="0" err="1"/>
              <a:t>SiC</a:t>
            </a:r>
            <a:r>
              <a:rPr lang="en-US" sz="2000" dirty="0"/>
              <a:t> layer and, if the pressure were high enough, cause it to fail</a:t>
            </a:r>
          </a:p>
          <a:p>
            <a:r>
              <a:rPr lang="en-US" sz="2000" dirty="0"/>
              <a:t>However, these tangential stresses are reduced by the presence of the two </a:t>
            </a:r>
            <a:r>
              <a:rPr lang="en-US" sz="2000" dirty="0" err="1"/>
              <a:t>PyC</a:t>
            </a:r>
            <a:r>
              <a:rPr lang="en-US" sz="2000" dirty="0"/>
              <a:t> layers because; under unrestrained conditions they would shrink during irradiation</a:t>
            </a:r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DDFB2-9F22-C143-9533-98CC137911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142" y="1791346"/>
            <a:ext cx="2350600" cy="46467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203A0-02D3-2544-AC73-C1B898EC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9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EDF0-99C9-A74B-9FB0-4F65ED39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Stresses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3294-2E35-604D-B71F-DBB1DC21A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4386" cy="4157663"/>
          </a:xfrm>
        </p:spPr>
        <p:txBody>
          <a:bodyPr/>
          <a:lstStyle/>
          <a:p>
            <a:r>
              <a:rPr lang="en-US" sz="2000" dirty="0" err="1"/>
              <a:t>PyC</a:t>
            </a:r>
            <a:r>
              <a:rPr lang="en-US" sz="2000" dirty="0"/>
              <a:t> shrinkage will be largely restrained by the </a:t>
            </a:r>
            <a:r>
              <a:rPr lang="en-US" sz="2000" dirty="0" err="1"/>
              <a:t>SiC</a:t>
            </a:r>
            <a:r>
              <a:rPr lang="en-US" sz="2000" dirty="0"/>
              <a:t> layer, and tangential stresses will be generated in both </a:t>
            </a:r>
            <a:r>
              <a:rPr lang="en-US" sz="2000" dirty="0" err="1"/>
              <a:t>PyC</a:t>
            </a:r>
            <a:r>
              <a:rPr lang="en-US" sz="2000" dirty="0"/>
              <a:t> layers and radial, inward acting forces imposed on the two surfaces of the </a:t>
            </a:r>
            <a:r>
              <a:rPr lang="en-US" sz="2000" dirty="0" err="1"/>
              <a:t>SiC</a:t>
            </a:r>
            <a:r>
              <a:rPr lang="en-US" sz="2000" dirty="0"/>
              <a:t> layer</a:t>
            </a:r>
          </a:p>
          <a:p>
            <a:r>
              <a:rPr lang="en-US" sz="2000" dirty="0"/>
              <a:t>In practice, these tangential stresses in the two </a:t>
            </a:r>
            <a:r>
              <a:rPr lang="en-US" sz="2000" dirty="0" err="1"/>
              <a:t>PyC</a:t>
            </a:r>
            <a:r>
              <a:rPr lang="en-US" sz="2000" dirty="0"/>
              <a:t> layers will attain a quasi-equilibrium stress state because their shrinkage is counter-balanced by irradiation creep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SiC</a:t>
            </a:r>
            <a:r>
              <a:rPr lang="en-US" sz="2000" dirty="0"/>
              <a:t> elastic modulus is at least an order of magnitude greater than that of </a:t>
            </a:r>
            <a:r>
              <a:rPr lang="en-US" sz="2000" dirty="0" err="1"/>
              <a:t>PyC</a:t>
            </a:r>
            <a:r>
              <a:rPr lang="en-US" sz="2000" dirty="0"/>
              <a:t> and thus, the dimensional changes and creep strains of </a:t>
            </a:r>
            <a:r>
              <a:rPr lang="en-US" sz="2000" dirty="0" err="1"/>
              <a:t>SiC</a:t>
            </a:r>
            <a:r>
              <a:rPr lang="en-US" sz="2000" dirty="0"/>
              <a:t> are comparatively much smaller than for </a:t>
            </a:r>
            <a:r>
              <a:rPr lang="en-US" sz="2000" dirty="0" err="1"/>
              <a:t>PyC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CE449D-A1DE-D242-A748-A03542D74F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574" y="1102471"/>
            <a:ext cx="2902772" cy="2598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61976-536B-4D48-BE6C-7DA7497985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210" y="3700631"/>
            <a:ext cx="2950328" cy="31573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82D7B-9D19-4241-AA4F-39DB8959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6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0916-646C-414F-90D0-19B6FDCA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59FE5-6844-D649-992C-C937AE14B4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Ideally, would be able to model and describe 3D modes of failure</a:t>
            </a:r>
          </a:p>
          <a:p>
            <a:pPr lvl="1"/>
            <a:r>
              <a:rPr lang="en-US" sz="2400" dirty="0"/>
              <a:t>Shrinkage cracks within the </a:t>
            </a:r>
            <a:r>
              <a:rPr lang="en-US" sz="2400" dirty="0" err="1"/>
              <a:t>IPyC</a:t>
            </a:r>
            <a:r>
              <a:rPr lang="en-US" sz="2400" dirty="0"/>
              <a:t> layer</a:t>
            </a:r>
          </a:p>
          <a:p>
            <a:pPr lvl="1"/>
            <a:r>
              <a:rPr lang="en-US" sz="2400" dirty="0" err="1"/>
              <a:t>IPyC</a:t>
            </a:r>
            <a:r>
              <a:rPr lang="en-US" sz="2400" dirty="0"/>
              <a:t>/</a:t>
            </a:r>
            <a:r>
              <a:rPr lang="en-US" sz="2400" dirty="0" err="1"/>
              <a:t>SiC</a:t>
            </a:r>
            <a:r>
              <a:rPr lang="en-US" sz="2400" dirty="0"/>
              <a:t> debonding</a:t>
            </a:r>
          </a:p>
          <a:p>
            <a:pPr lvl="1"/>
            <a:r>
              <a:rPr lang="en-US" sz="2400" dirty="0"/>
              <a:t>Particle </a:t>
            </a:r>
            <a:r>
              <a:rPr lang="en-US" sz="2400" dirty="0" err="1"/>
              <a:t>asphericity</a:t>
            </a:r>
            <a:endParaRPr lang="en-US" sz="2400" dirty="0"/>
          </a:p>
          <a:p>
            <a:pPr lvl="1"/>
            <a:r>
              <a:rPr lang="en-US" sz="2400" dirty="0"/>
              <a:t>Kernel migration</a:t>
            </a:r>
          </a:p>
          <a:p>
            <a:pPr lvl="1"/>
            <a:r>
              <a:rPr lang="en-US" sz="2400" dirty="0" err="1"/>
              <a:t>SiC</a:t>
            </a:r>
            <a:r>
              <a:rPr lang="en-US" sz="2400" dirty="0"/>
              <a:t> coating thinning</a:t>
            </a:r>
          </a:p>
          <a:p>
            <a:pPr lvl="1"/>
            <a:r>
              <a:rPr lang="en-US" sz="2400" dirty="0"/>
              <a:t>Fission product attack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D4B38D-DCF4-8145-A600-A954E567C7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94600" y="2075176"/>
            <a:ext cx="2387600" cy="317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2CE3-A0AA-6D41-9060-FA02DDE2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6BD47-B631-9242-BDEC-A019BEEE5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4844475"/>
            <a:ext cx="34036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7416B-FC44-1D42-94BA-AFF2A062D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9" y="5498373"/>
            <a:ext cx="55880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B6E9C0-D8DE-5E49-8893-FF1703632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620" y="2486991"/>
            <a:ext cx="4885160" cy="2306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2098D0-AD4D-FF4E-8946-D4AB22395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697" y="5900323"/>
            <a:ext cx="4903805" cy="5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9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DCB0-59AC-C146-837C-E3CF7623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9A94-E052-3847-9CA7-EA64A1E32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945" y="1968503"/>
            <a:ext cx="6074977" cy="4157663"/>
          </a:xfrm>
        </p:spPr>
        <p:txBody>
          <a:bodyPr/>
          <a:lstStyle/>
          <a:p>
            <a:r>
              <a:rPr lang="en-US" sz="2000" dirty="0"/>
              <a:t>There are a number of areas where we lack requisite data, either behavioral or fundamental properties, in order to accurately describe TRISO particle evolution</a:t>
            </a:r>
          </a:p>
          <a:p>
            <a:r>
              <a:rPr lang="en-US" sz="2000" dirty="0"/>
              <a:t>High-quality high burnup data on TRISO particles is generally lacking, which would enable benchmarking of fuel performance models</a:t>
            </a:r>
          </a:p>
          <a:p>
            <a:r>
              <a:rPr lang="en-US" sz="2000" dirty="0"/>
              <a:t>Uncertainties and unknowns in fundamental material properties are also abundant, especially with regard to how properties vary as functions of temperature, fast fluence, and burnup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D5413-5D6E-8940-9D59-28F0761BD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6922" y="1968503"/>
            <a:ext cx="5412829" cy="4157663"/>
          </a:xfrm>
        </p:spPr>
        <p:txBody>
          <a:bodyPr/>
          <a:lstStyle/>
          <a:p>
            <a:r>
              <a:rPr lang="en-US" sz="2000" dirty="0"/>
              <a:t>There is significant uncertainty in the irradiation creep constant, the value of Poisson’s ratio in irradiation creep models, and the thermal conductivity of </a:t>
            </a:r>
            <a:r>
              <a:rPr lang="en-US" sz="2000" dirty="0" err="1"/>
              <a:t>PyC</a:t>
            </a:r>
            <a:endParaRPr lang="en-US" sz="2000" dirty="0"/>
          </a:p>
          <a:p>
            <a:r>
              <a:rPr lang="en-US" sz="2000" dirty="0"/>
              <a:t>Predictions for the chemical attack of </a:t>
            </a:r>
            <a:r>
              <a:rPr lang="en-US" sz="2000" dirty="0" err="1"/>
              <a:t>SiC</a:t>
            </a:r>
            <a:r>
              <a:rPr lang="en-US" sz="2000" dirty="0"/>
              <a:t> require effective diffusion coefficients of key fission products in various fuel materials, which are unknown</a:t>
            </a:r>
          </a:p>
          <a:p>
            <a:r>
              <a:rPr lang="en-US" sz="2000" dirty="0"/>
              <a:t>Fuel properties are the least well understood, especially as the fuel evolves during operation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5F44C-7C57-2442-A95A-C8936B36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5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 in TRISO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992943-4CCC-3543-8C54-A7CCD52C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68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ZrC replacing </a:t>
            </a:r>
            <a:r>
              <a:rPr lang="en-US" dirty="0" err="1"/>
              <a:t>SiC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877723" cy="4157663"/>
          </a:xfrm>
        </p:spPr>
        <p:txBody>
          <a:bodyPr/>
          <a:lstStyle/>
          <a:p>
            <a:r>
              <a:rPr lang="en-US" sz="2400" dirty="0"/>
              <a:t>Zirconium carbide (ZrC) is a refractory and chemically stable compound, which melts </a:t>
            </a:r>
            <a:r>
              <a:rPr lang="en-US" sz="2400" dirty="0" err="1"/>
              <a:t>eutectically</a:t>
            </a:r>
            <a:r>
              <a:rPr lang="en-US" sz="2400" dirty="0"/>
              <a:t> with carbon at 3123 K</a:t>
            </a:r>
          </a:p>
          <a:p>
            <a:r>
              <a:rPr lang="en-US" sz="2400" dirty="0"/>
              <a:t>ZrC can potentially improve the high-temperature stability, the resistance to chemical attack by fission products, and the retention of fission products</a:t>
            </a:r>
          </a:p>
          <a:p>
            <a:r>
              <a:rPr lang="en-US" sz="2400" dirty="0"/>
              <a:t>However, ZrC is significantly less oxidation resistant than </a:t>
            </a:r>
            <a:r>
              <a:rPr lang="en-US" sz="2400" dirty="0" err="1"/>
              <a:t>SiC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6AE4B-F138-E54E-8D47-B01535B590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9632"/>
          <a:stretch/>
        </p:blipFill>
        <p:spPr>
          <a:xfrm>
            <a:off x="7519531" y="2577089"/>
            <a:ext cx="4062869" cy="28232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CC533-9CFF-4E47-9B18-FD558776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96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ZrC replacing </a:t>
            </a:r>
            <a:r>
              <a:rPr lang="en-US" dirty="0" err="1"/>
              <a:t>SiC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588001" cy="4157663"/>
          </a:xfrm>
        </p:spPr>
        <p:txBody>
          <a:bodyPr/>
          <a:lstStyle/>
          <a:p>
            <a:r>
              <a:rPr lang="en-US" sz="2400" dirty="0"/>
              <a:t>Four types of ZrC inclusions have been studied (1) ZrC-TRISO coated particles, (2) ZrC-TRISO type coated particles without </a:t>
            </a:r>
            <a:r>
              <a:rPr lang="en-US" sz="2400" dirty="0" err="1"/>
              <a:t>OPyC</a:t>
            </a:r>
            <a:r>
              <a:rPr lang="en-US" sz="2400" dirty="0"/>
              <a:t> layer, (3) ZrC-coated particles with ZrC-doped </a:t>
            </a:r>
            <a:r>
              <a:rPr lang="en-US" sz="2400" dirty="0" err="1"/>
              <a:t>OPyC</a:t>
            </a:r>
            <a:r>
              <a:rPr lang="en-US" sz="2400" dirty="0"/>
              <a:t> layer, and (4) ZrC coated particles with graded C–ZrC layer(s)</a:t>
            </a:r>
          </a:p>
          <a:p>
            <a:r>
              <a:rPr lang="en-US" sz="2400" dirty="0"/>
              <a:t>All four types have been fabricated and irradiated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90218-C1C6-7C46-9566-467DF3B2E1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Primary focus has been on option 1, however usage of ZrC started from option 2 in the 1970s</a:t>
            </a:r>
          </a:p>
          <a:p>
            <a:r>
              <a:rPr lang="en-US" sz="2400" dirty="0"/>
              <a:t>ZrC-TRISO-coated UO2 particle after irradiation at 1673–1923K to 4.5% FIMA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35011-00A8-1047-A40A-C6D2BBBC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11" y="3949550"/>
            <a:ext cx="2806849" cy="28068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19574-F9A9-EE4D-8926-162E283E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2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DC84-0091-574A-9F80-9BA14DB5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9696-DAB3-3B49-B4C8-AEDA11EFD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280746"/>
            <a:ext cx="11183007" cy="3845418"/>
          </a:xfrm>
        </p:spPr>
        <p:txBody>
          <a:bodyPr/>
          <a:lstStyle/>
          <a:p>
            <a:r>
              <a:rPr lang="en-US" sz="2400" dirty="0"/>
              <a:t>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D0608-22D0-4848-AAC2-5EDF7821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3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ZrC replacing </a:t>
            </a:r>
            <a:r>
              <a:rPr lang="en-US" dirty="0" err="1"/>
              <a:t>SiC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361545" cy="4157663"/>
          </a:xfrm>
        </p:spPr>
        <p:txBody>
          <a:bodyPr/>
          <a:lstStyle/>
          <a:p>
            <a:r>
              <a:rPr lang="en-US" sz="2400" dirty="0"/>
              <a:t>The improved performance of the ZrC coating layer against chemical attack by </a:t>
            </a:r>
            <a:r>
              <a:rPr lang="en-US" sz="2400" dirty="0" err="1"/>
              <a:t>Pd</a:t>
            </a:r>
            <a:r>
              <a:rPr lang="en-US" sz="2400" dirty="0"/>
              <a:t> has been demonstrated in both out-of-reactor experiments and irradiation tests</a:t>
            </a:r>
          </a:p>
          <a:p>
            <a:r>
              <a:rPr lang="en-US" sz="2400" dirty="0"/>
              <a:t>ZrPd3 can form in lab conditions, but insufficient </a:t>
            </a:r>
            <a:r>
              <a:rPr lang="en-US" sz="2400" dirty="0" err="1"/>
              <a:t>Pd</a:t>
            </a:r>
            <a:r>
              <a:rPr lang="en-US" sz="2400" dirty="0"/>
              <a:t> exists in fuel particles to cause formation and thus degradation</a:t>
            </a:r>
          </a:p>
          <a:p>
            <a:r>
              <a:rPr lang="en-US" sz="2400" dirty="0"/>
              <a:t>ZrC does not seem to solve the silver problem</a:t>
            </a:r>
          </a:p>
          <a:p>
            <a:r>
              <a:rPr lang="en-US" sz="2400" dirty="0"/>
              <a:t>Ruthenium release might be an issue, which it is not for </a:t>
            </a:r>
            <a:r>
              <a:rPr lang="en-US" sz="2400" dirty="0" err="1"/>
              <a:t>SiC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9723978-41F1-0D4B-8B49-F88263D227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9079" y="1968500"/>
            <a:ext cx="3155386" cy="47376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C7C75-4464-F345-999A-58CC3E74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05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5BB5-BB39-4D45-885E-277E4016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ZrC replacing </a:t>
            </a:r>
            <a:r>
              <a:rPr lang="en-US" dirty="0" err="1"/>
              <a:t>SiC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9773-1ABE-5244-8DF6-687740B63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180083" cy="4157663"/>
          </a:xfrm>
        </p:spPr>
        <p:txBody>
          <a:bodyPr/>
          <a:lstStyle/>
          <a:p>
            <a:r>
              <a:rPr lang="en-US" sz="2400" dirty="0"/>
              <a:t>High-temperature behavior of ZrC is superior to </a:t>
            </a:r>
            <a:r>
              <a:rPr lang="en-US" sz="2400" dirty="0" err="1"/>
              <a:t>SiC</a:t>
            </a:r>
            <a:endParaRPr lang="en-US" sz="2400" dirty="0"/>
          </a:p>
          <a:p>
            <a:r>
              <a:rPr lang="en-US" sz="2400" dirty="0"/>
              <a:t>Right is a heating experiment on irradiated TRISO particles</a:t>
            </a:r>
          </a:p>
          <a:p>
            <a:r>
              <a:rPr lang="en-US" sz="2400" dirty="0"/>
              <a:t>No ZrC failures up to 2400C, where an extended hold produced a failure</a:t>
            </a:r>
          </a:p>
          <a:p>
            <a:r>
              <a:rPr lang="en-US" sz="2400" dirty="0"/>
              <a:t>Thus, better stability during fabrication, ability to operate at higher temperatures, better stability in off-normal temperature spikes, better fission gas retention at high temperature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E1ECF7-4E20-9D4C-AB1D-3ECD1F94A6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6718" y="1968500"/>
            <a:ext cx="4446564" cy="4157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C78A-1799-B546-B9B5-3055232F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4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BAD0-6777-CF48-91A6-CF45E7FA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ZrC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1411E-D30D-0645-89DE-095AF4B09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369269" cy="4157663"/>
          </a:xfrm>
        </p:spPr>
        <p:txBody>
          <a:bodyPr/>
          <a:lstStyle/>
          <a:p>
            <a:r>
              <a:rPr lang="en-US" sz="2400" dirty="0"/>
              <a:t>Fabrication of ZrC coatings has been established in a lab setting</a:t>
            </a:r>
          </a:p>
          <a:p>
            <a:r>
              <a:rPr lang="en-US" sz="2400" dirty="0"/>
              <a:t>Not yet an industrial process, thus not feasible for large scale production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0B49A-7C03-5749-A00F-E860E1D1BE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21529" y="1756104"/>
            <a:ext cx="2499916" cy="49998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3898E-937D-FB4C-B1AC-D6432ACC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2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Non-fissile Carbides in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665076" cy="4157663"/>
          </a:xfrm>
        </p:spPr>
        <p:txBody>
          <a:bodyPr/>
          <a:lstStyle/>
          <a:p>
            <a:r>
              <a:rPr lang="en-US" sz="2400" dirty="0"/>
              <a:t>To inhibit the buildup of CO gas in UO2 fuel kernels, UC2 is often added to getter oxygen and reduce the oxygen potential</a:t>
            </a:r>
          </a:p>
          <a:p>
            <a:r>
              <a:rPr lang="en-US" sz="2400" dirty="0"/>
              <a:t>Similar results can be achieved by the addition of </a:t>
            </a:r>
            <a:r>
              <a:rPr lang="en-US" sz="2400" dirty="0" err="1"/>
              <a:t>nonfissionable</a:t>
            </a:r>
            <a:r>
              <a:rPr lang="en-US" sz="2400" dirty="0"/>
              <a:t> carbides, such as </a:t>
            </a:r>
            <a:r>
              <a:rPr lang="en-US" sz="2400" dirty="0" err="1"/>
              <a:t>SiC</a:t>
            </a:r>
            <a:r>
              <a:rPr lang="en-US" sz="2400" dirty="0"/>
              <a:t> or ZrC around fuel kernel</a:t>
            </a:r>
          </a:p>
          <a:p>
            <a:r>
              <a:rPr lang="en-US" sz="2400" dirty="0"/>
              <a:t>Additional benefits might be gained by placing getters of this type at the outer boundary of the UO2 kernels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9F9AC-9BFD-8F40-8144-D245ECA6BC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1300" y="2224881"/>
            <a:ext cx="4597400" cy="3644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36A81-4AFB-B24A-A31B-BE4B3971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09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C066-BDD1-7249-A990-408260FD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Non-fissile Carbides in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9421-E1A3-3C4A-8162-3C73D4A4F1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Introduction of ZrC around fuel kernel getters released oxygen</a:t>
            </a:r>
          </a:p>
          <a:p>
            <a:r>
              <a:rPr lang="en-US" sz="2400" dirty="0"/>
              <a:t>This seems to inhibit fuel kernel migration</a:t>
            </a:r>
          </a:p>
          <a:p>
            <a:r>
              <a:rPr lang="en-US" sz="2400" dirty="0"/>
              <a:t>If the layered ZrC is intact, can inhibit fuel swelling as well, potentially reduced stresses on outer layers</a:t>
            </a:r>
          </a:p>
          <a:p>
            <a:r>
              <a:rPr lang="en-US" sz="2400" dirty="0"/>
              <a:t>Have performed limited irradiation experiments with no failures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866AF-09CE-8240-AE16-B18819E19E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If the layered ZrC is intact, no release occurs for Ag and Eu</a:t>
            </a:r>
          </a:p>
          <a:p>
            <a:r>
              <a:rPr lang="en-US" sz="2400" dirty="0"/>
              <a:t>Release occurs for both species under same conditions for nominal TRISO and for ZrC dispersed in buffer</a:t>
            </a:r>
          </a:p>
          <a:p>
            <a:r>
              <a:rPr lang="en-US" sz="2400" dirty="0"/>
              <a:t>An intact ZrC layer seems to be necessary for explaining the outstanding retention of these particles, in addition to the benefits of O gettering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88D2A-8E5C-FE40-83E8-B5C1CD06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9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Layering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0800" cy="4157663"/>
          </a:xfrm>
        </p:spPr>
        <p:txBody>
          <a:bodyPr/>
          <a:lstStyle/>
          <a:p>
            <a:r>
              <a:rPr lang="en-US" sz="2400" dirty="0"/>
              <a:t>Two methods are available to prevent the corrosion of the </a:t>
            </a:r>
            <a:r>
              <a:rPr lang="en-US" sz="2400" dirty="0" err="1"/>
              <a:t>SiC</a:t>
            </a:r>
            <a:r>
              <a:rPr lang="en-US" sz="2400" dirty="0"/>
              <a:t> layer: (1) to keep the fission products within the fuel kernel and (2) to make a barrier to the diffusion of the fission products to the </a:t>
            </a:r>
            <a:r>
              <a:rPr lang="en-US" sz="2400" dirty="0" err="1"/>
              <a:t>SiC</a:t>
            </a:r>
            <a:r>
              <a:rPr lang="en-US" sz="2400" dirty="0"/>
              <a:t> layer</a:t>
            </a:r>
          </a:p>
          <a:p>
            <a:r>
              <a:rPr lang="en-US" sz="2400" dirty="0"/>
              <a:t>Can potentially add a layer that traps palladium by chemical reaction inside the </a:t>
            </a:r>
            <a:r>
              <a:rPr lang="en-US" sz="2400" dirty="0" err="1"/>
              <a:t>SiC</a:t>
            </a:r>
            <a:r>
              <a:rPr lang="en-US" sz="2400" dirty="0"/>
              <a:t> layer of the TRISO coating</a:t>
            </a:r>
          </a:p>
          <a:p>
            <a:r>
              <a:rPr lang="en-US" sz="2400" dirty="0"/>
              <a:t>Can add either an additional </a:t>
            </a:r>
            <a:r>
              <a:rPr lang="en-US" sz="2400" dirty="0" err="1"/>
              <a:t>SiC</a:t>
            </a:r>
            <a:r>
              <a:rPr lang="en-US" sz="2400" dirty="0"/>
              <a:t> layer, or a </a:t>
            </a:r>
            <a:r>
              <a:rPr lang="en-US" sz="2400" dirty="0" err="1"/>
              <a:t>SiC</a:t>
            </a:r>
            <a:r>
              <a:rPr lang="en-US" sz="2400" dirty="0"/>
              <a:t>/</a:t>
            </a:r>
            <a:r>
              <a:rPr lang="en-US" sz="2400" dirty="0" err="1"/>
              <a:t>PyC</a:t>
            </a:r>
            <a:r>
              <a:rPr lang="en-US" sz="2400" dirty="0"/>
              <a:t> composite layer</a:t>
            </a:r>
          </a:p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30912B-644F-5B43-A829-F8C5C3E64E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410" y="1772794"/>
            <a:ext cx="4460990" cy="50099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6DC2B-4EB5-334B-9A39-272B716E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63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Layering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0800" cy="4157663"/>
          </a:xfrm>
        </p:spPr>
        <p:txBody>
          <a:bodyPr/>
          <a:lstStyle/>
          <a:p>
            <a:r>
              <a:rPr lang="en-US" sz="2200" dirty="0"/>
              <a:t>The type-A coating has an additional layer of </a:t>
            </a:r>
            <a:r>
              <a:rPr lang="en-US" sz="2200" dirty="0" err="1"/>
              <a:t>SiC+PyC</a:t>
            </a:r>
            <a:r>
              <a:rPr lang="en-US" sz="2200" dirty="0"/>
              <a:t> adjacent to the inside of the </a:t>
            </a:r>
            <a:r>
              <a:rPr lang="en-US" sz="2200" dirty="0" err="1"/>
              <a:t>SiC</a:t>
            </a:r>
            <a:r>
              <a:rPr lang="en-US" sz="2200" dirty="0"/>
              <a:t> layer; the thickness of the </a:t>
            </a:r>
            <a:r>
              <a:rPr lang="en-US" sz="2200" dirty="0" err="1"/>
              <a:t>IPyC</a:t>
            </a:r>
            <a:r>
              <a:rPr lang="en-US" sz="2200" dirty="0"/>
              <a:t> layer can be reduced</a:t>
            </a:r>
          </a:p>
          <a:p>
            <a:r>
              <a:rPr lang="en-US" sz="2200" dirty="0"/>
              <a:t>The type-B coating has the dense </a:t>
            </a:r>
            <a:r>
              <a:rPr lang="en-US" sz="2200" dirty="0" err="1"/>
              <a:t>PyC</a:t>
            </a:r>
            <a:r>
              <a:rPr lang="en-US" sz="2200" dirty="0"/>
              <a:t> layer between the </a:t>
            </a:r>
            <a:r>
              <a:rPr lang="en-US" sz="2200" dirty="0" err="1"/>
              <a:t>SiC+PyC</a:t>
            </a:r>
            <a:r>
              <a:rPr lang="en-US" sz="2200" dirty="0"/>
              <a:t> and </a:t>
            </a:r>
            <a:r>
              <a:rPr lang="en-US" sz="2200" dirty="0" err="1"/>
              <a:t>SiC</a:t>
            </a:r>
            <a:r>
              <a:rPr lang="en-US" sz="2200" dirty="0"/>
              <a:t> layers; the intermediate dense </a:t>
            </a:r>
            <a:r>
              <a:rPr lang="en-US" sz="2200" dirty="0" err="1"/>
              <a:t>PyC</a:t>
            </a:r>
            <a:r>
              <a:rPr lang="en-US" sz="2200" dirty="0"/>
              <a:t> layer will interrupt extension of the corrosion zone from the </a:t>
            </a:r>
            <a:r>
              <a:rPr lang="en-US" sz="2200" dirty="0" err="1"/>
              <a:t>SiC+PyC</a:t>
            </a:r>
            <a:r>
              <a:rPr lang="en-US" sz="2200" dirty="0"/>
              <a:t> layer to the </a:t>
            </a:r>
            <a:r>
              <a:rPr lang="en-US" sz="2200" dirty="0" err="1"/>
              <a:t>SiC</a:t>
            </a:r>
            <a:r>
              <a:rPr lang="en-US" sz="2200" dirty="0"/>
              <a:t> layer</a:t>
            </a:r>
          </a:p>
          <a:p>
            <a:r>
              <a:rPr lang="en-US" sz="2200" dirty="0"/>
              <a:t>In the type-C coating, </a:t>
            </a:r>
            <a:r>
              <a:rPr lang="en-US" sz="2200" dirty="0" err="1"/>
              <a:t>SiC</a:t>
            </a:r>
            <a:r>
              <a:rPr lang="en-US" sz="2200" dirty="0"/>
              <a:t> is used for an additional layer; </a:t>
            </a:r>
            <a:r>
              <a:rPr lang="en-US" sz="2200" dirty="0" err="1"/>
              <a:t>SiC</a:t>
            </a:r>
            <a:r>
              <a:rPr lang="en-US" sz="2200" dirty="0"/>
              <a:t> layer will react with fission products and </a:t>
            </a:r>
            <a:r>
              <a:rPr lang="en-US" sz="2200" dirty="0" err="1"/>
              <a:t>PyC</a:t>
            </a:r>
            <a:r>
              <a:rPr lang="en-US" sz="2200" dirty="0"/>
              <a:t> will interrupt corrosion of outer </a:t>
            </a:r>
            <a:r>
              <a:rPr lang="en-US" sz="2200" dirty="0" err="1"/>
              <a:t>SiC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30912B-644F-5B43-A829-F8C5C3E64E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410" y="1772794"/>
            <a:ext cx="4460990" cy="50099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75321-1D35-EA44-8A28-98D18EB4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67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Layering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7788166" cy="4157663"/>
          </a:xfrm>
        </p:spPr>
        <p:txBody>
          <a:bodyPr/>
          <a:lstStyle/>
          <a:p>
            <a:r>
              <a:rPr lang="en-US" sz="2200" dirty="0"/>
              <a:t>Irradiation of these advanced coatings was performed in the JRR-2 reactor</a:t>
            </a:r>
          </a:p>
          <a:p>
            <a:r>
              <a:rPr lang="en-US" sz="2200" dirty="0" err="1"/>
              <a:t>Ceramography</a:t>
            </a:r>
            <a:r>
              <a:rPr lang="en-US" sz="2200" dirty="0"/>
              <a:t> revealed no crack in the advanced coating layers or in the TRISO coating layers</a:t>
            </a:r>
          </a:p>
          <a:p>
            <a:r>
              <a:rPr lang="en-US" sz="2200" dirty="0"/>
              <a:t>All three types trapped Pd at the inner </a:t>
            </a:r>
            <a:r>
              <a:rPr lang="en-US" sz="2200" dirty="0" err="1"/>
              <a:t>SiC</a:t>
            </a:r>
            <a:r>
              <a:rPr lang="en-US" sz="2200" dirty="0"/>
              <a:t>-based barrier, preventing corrosion of the outer </a:t>
            </a:r>
            <a:r>
              <a:rPr lang="en-US" sz="2200" dirty="0" err="1"/>
              <a:t>SiC</a:t>
            </a:r>
            <a:endParaRPr lang="en-US" sz="2200" dirty="0"/>
          </a:p>
          <a:p>
            <a:r>
              <a:rPr lang="en-US" sz="2200" dirty="0"/>
              <a:t>At high heating, a </a:t>
            </a:r>
            <a:r>
              <a:rPr lang="en-US" sz="2200" dirty="0" err="1"/>
              <a:t>PyC</a:t>
            </a:r>
            <a:r>
              <a:rPr lang="en-US" sz="2200" dirty="0"/>
              <a:t> layer between the outer </a:t>
            </a:r>
            <a:r>
              <a:rPr lang="en-US" sz="2200" dirty="0" err="1"/>
              <a:t>SiC</a:t>
            </a:r>
            <a:r>
              <a:rPr lang="en-US" sz="2200" dirty="0"/>
              <a:t> and the inner </a:t>
            </a:r>
            <a:r>
              <a:rPr lang="en-US" sz="2200" dirty="0" err="1"/>
              <a:t>SiC</a:t>
            </a:r>
            <a:r>
              <a:rPr lang="en-US" sz="2200" dirty="0"/>
              <a:t>-based layer proved more effective at fission product retention</a:t>
            </a:r>
          </a:p>
          <a:p>
            <a:r>
              <a:rPr lang="en-US" sz="2200" dirty="0"/>
              <a:t>Also, the </a:t>
            </a:r>
            <a:r>
              <a:rPr lang="en-US" sz="2200" dirty="0" err="1"/>
              <a:t>SiC</a:t>
            </a:r>
            <a:r>
              <a:rPr lang="en-US" sz="2200" dirty="0"/>
              <a:t>/</a:t>
            </a:r>
            <a:r>
              <a:rPr lang="en-US" sz="2200" dirty="0" err="1"/>
              <a:t>PyC</a:t>
            </a:r>
            <a:r>
              <a:rPr lang="en-US" sz="2200" dirty="0"/>
              <a:t> layer proved more effective than pure </a:t>
            </a:r>
            <a:r>
              <a:rPr lang="en-US" sz="2200" dirty="0" err="1"/>
              <a:t>SiC</a:t>
            </a:r>
            <a:endParaRPr lang="en-US" sz="2200" dirty="0"/>
          </a:p>
          <a:p>
            <a:r>
              <a:rPr lang="en-US" sz="2200" dirty="0"/>
              <a:t>No new technology needed to fabricate these particles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8686E8-5240-5942-B580-B3496C626E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91060" y="1434306"/>
            <a:ext cx="2584485" cy="5066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403760-6632-CC44-B283-9C7B5DD8A215}"/>
              </a:ext>
            </a:extLst>
          </p:cNvPr>
          <p:cNvSpPr txBox="1"/>
          <p:nvPr/>
        </p:nvSpPr>
        <p:spPr>
          <a:xfrm>
            <a:off x="9396248" y="6430861"/>
            <a:ext cx="17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B Coating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B576288-7100-D745-B4C9-DFCD299D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00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686E-04BD-5440-87A8-E66158E7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9BF7-9CEF-9C43-836D-CE9BF1290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800" cy="4157663"/>
          </a:xfrm>
        </p:spPr>
        <p:txBody>
          <a:bodyPr/>
          <a:lstStyle/>
          <a:p>
            <a:r>
              <a:rPr lang="en-US" sz="2200" dirty="0"/>
              <a:t>Fuel Failure mechanisms</a:t>
            </a:r>
          </a:p>
          <a:p>
            <a:pPr lvl="1"/>
            <a:r>
              <a:rPr lang="en-US" sz="2200" dirty="0"/>
              <a:t>design and proper fabrication can limit most failure mechanisms</a:t>
            </a:r>
          </a:p>
          <a:p>
            <a:pPr lvl="1"/>
            <a:r>
              <a:rPr lang="en-US" sz="2200" dirty="0"/>
              <a:t>as we drive toward higher burnup, additional problems may arise</a:t>
            </a:r>
          </a:p>
          <a:p>
            <a:r>
              <a:rPr lang="en-US" sz="2200" dirty="0"/>
              <a:t>TRISO Fuel performance</a:t>
            </a:r>
          </a:p>
          <a:p>
            <a:pPr lvl="1"/>
            <a:r>
              <a:rPr lang="en-US" sz="2200" dirty="0"/>
              <a:t>there are a number of fuel performance codes</a:t>
            </a:r>
          </a:p>
          <a:p>
            <a:pPr lvl="1"/>
            <a:r>
              <a:rPr lang="en-US" sz="2200" dirty="0"/>
              <a:t>data needs, and the evolutionary complexity of particles hold back more sophisticated modelling</a:t>
            </a:r>
          </a:p>
          <a:p>
            <a:r>
              <a:rPr lang="en-US" sz="2200" dirty="0"/>
              <a:t>Advanced concepts in TRISO particles</a:t>
            </a:r>
          </a:p>
          <a:p>
            <a:pPr lvl="1"/>
            <a:r>
              <a:rPr lang="en-US" sz="2200" dirty="0"/>
              <a:t>ZrC instead of </a:t>
            </a:r>
            <a:r>
              <a:rPr lang="en-US" sz="2200" dirty="0" err="1"/>
              <a:t>SiC</a:t>
            </a:r>
            <a:endParaRPr lang="en-US" sz="2200" dirty="0"/>
          </a:p>
          <a:p>
            <a:pPr lvl="1"/>
            <a:r>
              <a:rPr lang="en-US" sz="2200" dirty="0"/>
              <a:t>ZrC/</a:t>
            </a:r>
            <a:r>
              <a:rPr lang="en-US" sz="2200" dirty="0" err="1"/>
              <a:t>SiC</a:t>
            </a:r>
            <a:r>
              <a:rPr lang="en-US" sz="2200" dirty="0"/>
              <a:t> as a layer around kernel</a:t>
            </a:r>
          </a:p>
          <a:p>
            <a:pPr lvl="1"/>
            <a:r>
              <a:rPr lang="en-US" sz="2200" dirty="0"/>
              <a:t>alternate layering of </a:t>
            </a:r>
            <a:r>
              <a:rPr lang="en-US" sz="2200" dirty="0" err="1"/>
              <a:t>SiC</a:t>
            </a:r>
            <a:r>
              <a:rPr lang="en-US" sz="2200" dirty="0"/>
              <a:t>/</a:t>
            </a:r>
            <a:r>
              <a:rPr lang="en-US" sz="2200" dirty="0" err="1"/>
              <a:t>PyC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2688A-5D6C-0F43-A75A-3B4ED0E2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91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34AB7-E67D-9247-9D8B-2ACF7BA3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Material Performance in He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4ECEC-16B6-6141-B1AF-F3EA008D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46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831C-2508-9D4A-A7D5-7B962726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Upcoming!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53258-661B-B74F-816D-CEC5B6E52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cover TRISO particle-based fuels</a:t>
            </a:r>
          </a:p>
          <a:p>
            <a:r>
              <a:rPr lang="en-US" dirty="0"/>
              <a:t>Quiz will be on Sept 7</a:t>
            </a:r>
            <a:r>
              <a:rPr lang="en-US" baseline="30000" dirty="0"/>
              <a:t>th</a:t>
            </a:r>
            <a:endParaRPr lang="en-US" dirty="0"/>
          </a:p>
          <a:p>
            <a:pPr lvl="1"/>
            <a:r>
              <a:rPr lang="en-US" dirty="0"/>
              <a:t>Will keep it here unless there is a strong will to move it to the 2</a:t>
            </a:r>
            <a:r>
              <a:rPr lang="en-US" baseline="30000" dirty="0"/>
              <a:t>nd</a:t>
            </a:r>
            <a:endParaRPr lang="en-US" dirty="0"/>
          </a:p>
          <a:p>
            <a:r>
              <a:rPr lang="en-US" dirty="0"/>
              <a:t>Open ended questions covering the concepts presented in class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4FF8B-7B28-5141-AB2A-3DF17278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08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0768-B3BB-3497-0C5E-0AE390B4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Temperatures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F61A-9542-039A-13FA-BE026D4543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Current designs target 750 C coolant outlet temperatures</a:t>
            </a:r>
          </a:p>
          <a:p>
            <a:r>
              <a:rPr lang="en-US" sz="2200" dirty="0"/>
              <a:t>Process heat requirements may require outlet temperatures up to 950C</a:t>
            </a:r>
          </a:p>
          <a:p>
            <a:r>
              <a:rPr lang="en-US" sz="2200" dirty="0"/>
              <a:t>The most critical metallic component in the VHTR system is the intermediate heat exchanger (IHX)</a:t>
            </a:r>
          </a:p>
          <a:p>
            <a:r>
              <a:rPr lang="en-US" sz="2200" dirty="0"/>
              <a:t>The high temperatures and long duration of operation restrict IHX material selection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76A75-4A4F-9404-66BC-F56F7E02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168A4-EE58-E1C1-F260-B0B426E8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517" y="2353550"/>
            <a:ext cx="5999905" cy="31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1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1BEE-3769-C666-CA99-3063DF86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and Impurities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C277E-C142-9E98-336F-1F5CA0430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935726"/>
            <a:ext cx="5583772" cy="4190437"/>
          </a:xfrm>
        </p:spPr>
        <p:txBody>
          <a:bodyPr/>
          <a:lstStyle/>
          <a:p>
            <a:r>
              <a:rPr lang="en-US" sz="2200" dirty="0"/>
              <a:t>In the reactors under consideration, the gas pressure is typically between 5 and 7 MPa</a:t>
            </a:r>
          </a:p>
          <a:p>
            <a:r>
              <a:rPr lang="en-US" sz="2200" dirty="0"/>
              <a:t>The coolant is circulated at high velocity, sometimes over 100 m/s</a:t>
            </a:r>
          </a:p>
          <a:p>
            <a:r>
              <a:rPr lang="en-US" sz="2200" dirty="0"/>
              <a:t>Operating experience has shown that the primary He coolant tends to contain H2O, H2, N2, CO, CO2, and CH4 at concentrations of a few parts per million</a:t>
            </a:r>
          </a:p>
          <a:p>
            <a:r>
              <a:rPr lang="en-US" sz="2200" dirty="0"/>
              <a:t>Impurities are introduced through adsorption on the fuel, leaks into the coolant, and lubricants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4DCA6-5DD1-D4E5-3713-F325C340E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72" y="1935726"/>
            <a:ext cx="5389033" cy="4190437"/>
          </a:xfrm>
        </p:spPr>
        <p:txBody>
          <a:bodyPr/>
          <a:lstStyle/>
          <a:p>
            <a:r>
              <a:rPr lang="en-US" sz="2200" dirty="0"/>
              <a:t>Reactor systems need to have extensive gas cleanup systems associated with the helium coolant flow to keep the total impurity levels in the helium below typically 10 ppm</a:t>
            </a:r>
          </a:p>
          <a:p>
            <a:r>
              <a:rPr lang="en-US" sz="2200" dirty="0"/>
              <a:t>Active control should be maintained on the H2O and CO concentrations to reduce oxidation of the graphite</a:t>
            </a:r>
          </a:p>
          <a:p>
            <a:r>
              <a:rPr lang="en-US" sz="2200" dirty="0"/>
              <a:t>Molecular sieves are effective in capturing most of the gaseous impurities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A1E51-1FAC-FE5C-9A56-333C5CE0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5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97DB-225E-4F72-1CF7-4D77D0E3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IHX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F17F7-5928-51A7-F778-288E51E32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992326"/>
            <a:ext cx="10972800" cy="2690800"/>
          </a:xfrm>
        </p:spPr>
        <p:txBody>
          <a:bodyPr/>
          <a:lstStyle/>
          <a:p>
            <a:r>
              <a:rPr lang="en-US" sz="2200" dirty="0"/>
              <a:t>The desire for higher temperature operation led to selection of nickel-based alloys</a:t>
            </a:r>
          </a:p>
          <a:p>
            <a:r>
              <a:rPr lang="en-US" sz="2200" dirty="0"/>
              <a:t>These alloys rely on the formation of a chromia layer for long-term protection from environmental degradation</a:t>
            </a:r>
          </a:p>
          <a:p>
            <a:r>
              <a:rPr lang="en-US" sz="2200" dirty="0"/>
              <a:t>The alloys are primarily solid-solution strengthened with carbides on the grain boundaries to improve creep resistance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A34B6-F3BB-BF1E-B80B-F38C433F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ECA8D-E27D-33C5-384E-24AE6D74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76" y="4477871"/>
            <a:ext cx="9976447" cy="176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9BE0-5E04-B36A-9649-114C4707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IHX Corrosion in VHTR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C42B3-90A3-1D1A-1C61-DE27C50310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Interplay between the alloy surface, temperature, and gas composition determines whether corrosive oxidation, carburization, or decarburization occur</a:t>
            </a:r>
          </a:p>
          <a:p>
            <a:r>
              <a:rPr lang="en-US" sz="2400" dirty="0"/>
              <a:t>Carburization is associated with low-temperature embrittlement, and decarburization is linked to reduced creep rupture strength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F0F03-97C4-CC7A-98CA-51F2D8AE37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/>
              <a:t>Ideally, a continuous self-healing, impermeable passivating oxide layer is needed to establish the most corrosion resistant alloy</a:t>
            </a:r>
          </a:p>
          <a:p>
            <a:r>
              <a:rPr lang="en-US" sz="2400" dirty="0"/>
              <a:t>There is a critical temperature above which the oxide layer is unstable and CO evolution will occur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72DC3-15EC-C3D7-91A8-B85B2F5B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BC78-E707-1BD1-22DA-2116127D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0" y="5332132"/>
            <a:ext cx="3746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65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6944-4171-0AE3-0F95-EB623E95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 617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B45C-6011-0BA6-8B12-20929BCDC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966711"/>
            <a:ext cx="5386917" cy="3951288"/>
          </a:xfrm>
        </p:spPr>
        <p:txBody>
          <a:bodyPr/>
          <a:lstStyle/>
          <a:p>
            <a:r>
              <a:rPr lang="en-US" sz="2200" dirty="0"/>
              <a:t>Alloy 617 is the leading candidate for use in the VHTR heat exchangers because it has the highest creep strength of the solid-solution alloys under consideration for temperatures above 850C</a:t>
            </a:r>
          </a:p>
          <a:p>
            <a:r>
              <a:rPr lang="en-US" sz="2200" dirty="0"/>
              <a:t>Five conditions: I – strong reduction; II – decarburization; III – stable external oxide; IV – mixed surface oxide and carbide; and V – strong internal and external carburization</a:t>
            </a:r>
          </a:p>
          <a:p>
            <a:r>
              <a:rPr lang="en-US" sz="2200" dirty="0"/>
              <a:t>Zone 3 is optimal for stability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DDA221-C466-4ECD-76C3-06285E3F956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92838" y="2209409"/>
            <a:ext cx="5389562" cy="3882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C4B35-D535-71C7-AE36-5A4A549F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9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Fuel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4ECEC-16B6-6141-B1AF-F3EA008D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04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87281</TotalTime>
  <Words>1817</Words>
  <Application>Microsoft Macintosh PowerPoint</Application>
  <PresentationFormat>Widescreen</PresentationFormat>
  <Paragraphs>177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Custom Design</vt:lpstr>
      <vt:lpstr>1_NCStateU-horizontal-left-logo</vt:lpstr>
      <vt:lpstr>NE 795-014: Advanced Reactor Materials</vt:lpstr>
      <vt:lpstr>Last Time</vt:lpstr>
      <vt:lpstr>Material Performance in He</vt:lpstr>
      <vt:lpstr>High Temperatures</vt:lpstr>
      <vt:lpstr>Flow and Impurities</vt:lpstr>
      <vt:lpstr>IHX Materials</vt:lpstr>
      <vt:lpstr>IHX Corrosion in VHTR</vt:lpstr>
      <vt:lpstr>Alloy 617 Stability</vt:lpstr>
      <vt:lpstr>TRISO Fuel Performance</vt:lpstr>
      <vt:lpstr>TRISO Fuel Performance</vt:lpstr>
      <vt:lpstr>Fuel Performance Codes</vt:lpstr>
      <vt:lpstr>SiC Failure</vt:lpstr>
      <vt:lpstr>TRISO Stresses</vt:lpstr>
      <vt:lpstr>TRISO Stresses</vt:lpstr>
      <vt:lpstr>Material Evolution</vt:lpstr>
      <vt:lpstr>Data needs</vt:lpstr>
      <vt:lpstr>Advanced concepts in TRISO</vt:lpstr>
      <vt:lpstr>ZrC replacing SiC </vt:lpstr>
      <vt:lpstr>ZrC replacing SiC </vt:lpstr>
      <vt:lpstr>ZrC replacing SiC </vt:lpstr>
      <vt:lpstr>ZrC replacing SiC </vt:lpstr>
      <vt:lpstr>ZrC Fabrication</vt:lpstr>
      <vt:lpstr>Non-fissile Carbides in Fuel</vt:lpstr>
      <vt:lpstr>Non-fissile Carbides in Fuel</vt:lpstr>
      <vt:lpstr>Alternate Layering</vt:lpstr>
      <vt:lpstr>Alternate Layering</vt:lpstr>
      <vt:lpstr>Alternate Layering</vt:lpstr>
      <vt:lpstr>Summary</vt:lpstr>
      <vt:lpstr>Questions?</vt:lpstr>
      <vt:lpstr>Quiz Upcoming!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181</cp:revision>
  <dcterms:created xsi:type="dcterms:W3CDTF">2019-12-09T16:44:02Z</dcterms:created>
  <dcterms:modified xsi:type="dcterms:W3CDTF">2023-08-31T18:50:02Z</dcterms:modified>
</cp:coreProperties>
</file>